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660"/>
  </p:normalViewPr>
  <p:slideViewPr>
    <p:cSldViewPr>
      <p:cViewPr varScale="1">
        <p:scale>
          <a:sx n="110" d="100"/>
          <a:sy n="110" d="100"/>
        </p:scale>
        <p:origin x="1590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D18526-C5ED-41CD-9239-82CD4852F278}" type="datetimeFigureOut">
              <a:rPr lang="en-US" smtClean="0"/>
              <a:t>3/26/2015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4044EB-B855-447F-9EA1-CE0FD8CB67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696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Array_data_type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Coordinates" TargetMode="External"/><Relationship Id="rId5" Type="http://schemas.openxmlformats.org/officeDocument/2006/relationships/hyperlink" Target="http://en.wikipedia.org/wiki/Dimension" TargetMode="External"/><Relationship Id="rId4" Type="http://schemas.openxmlformats.org/officeDocument/2006/relationships/hyperlink" Target="http://en.wikipedia.org/wiki/Vertex_(geometry)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 TIN is a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Array data type"/>
              </a:rPr>
              <a:t>vector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-based representation of the physical land surface or sea bottom, made up of irregularly distributed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Vertex (geometry)"/>
              </a:rPr>
              <a:t>nodes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lines with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Dimension"/>
              </a:rPr>
              <a:t>three-dimensional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Coordinates"/>
              </a:rPr>
              <a:t>coordinates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that are arranged in a network of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nonoverlapping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triangles.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4044EB-B855-447F-9EA1-CE0FD8CB67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340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2015/3/26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t>2015/3/26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7" name="矩形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2015/3/26</a:t>
            </a:fld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530820CF-B880-4189-942D-D702A7CBA730}" type="datetimeFigureOut">
              <a:rPr lang="zh-CN" altLang="en-US" smtClean="0"/>
              <a:t>2015/3/26</a:t>
            </a:fld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530820CF-B880-4189-942D-D702A7CBA730}" type="datetimeFigureOut">
              <a:rPr lang="zh-CN" altLang="en-US" smtClean="0"/>
              <a:t>2015/3/26</a:t>
            </a:fld>
            <a:endParaRPr lang="zh-CN" altLang="en-US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2015/3/26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2015/3/26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2015/3/26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8" name="矩形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1" name="矩形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530820CF-B880-4189-942D-D702A7CBA730}" type="datetimeFigureOut">
              <a:rPr lang="zh-CN" altLang="en-US" smtClean="0"/>
              <a:t>2015/3/26</a:t>
            </a:fld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2015/3/26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gis.ny.gov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Lab 7: DEMS AND TIN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0" y="296733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http://www.worldpop.org.uk/data/summary/?contselect=Africa&amp;countselect=Algeria&amp;typeselect=Population</a:t>
            </a:r>
          </a:p>
        </p:txBody>
      </p:sp>
    </p:spTree>
    <p:extLst>
      <p:ext uri="{BB962C8B-B14F-4D97-AF65-F5344CB8AC3E}">
        <p14:creationId xmlns:p14="http://schemas.microsoft.com/office/powerpoint/2010/main" val="756789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3528" y="174080"/>
            <a:ext cx="81369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2400" dirty="0">
                <a:solidFill>
                  <a:schemeClr val="accent4">
                    <a:lumMod val="10000"/>
                  </a:schemeClr>
                </a:solidFill>
              </a:rPr>
              <a:t>Use “Buffalo NE” as an example</a:t>
            </a:r>
          </a:p>
          <a:p>
            <a:pPr>
              <a:buFont typeface="Arial" charset="0"/>
              <a:buChar char="•"/>
            </a:pPr>
            <a:r>
              <a:rPr lang="en-US" sz="2400" dirty="0">
                <a:solidFill>
                  <a:schemeClr val="accent4">
                    <a:lumMod val="10000"/>
                  </a:schemeClr>
                </a:solidFill>
              </a:rPr>
              <a:t>Click the “download now” link, this will give you a download box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15" b="7629"/>
          <a:stretch>
            <a:fillRect/>
          </a:stretch>
        </p:blipFill>
        <p:spPr bwMode="auto">
          <a:xfrm>
            <a:off x="323528" y="1412776"/>
            <a:ext cx="8695146" cy="2550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64" b="38127"/>
          <a:stretch>
            <a:fillRect/>
          </a:stretch>
        </p:blipFill>
        <p:spPr bwMode="auto">
          <a:xfrm>
            <a:off x="323528" y="4149080"/>
            <a:ext cx="5279394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3537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3528" y="188640"/>
            <a:ext cx="8640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buFont typeface="Arial" charset="0"/>
              <a:buChar char="•"/>
            </a:pPr>
            <a:r>
              <a:rPr lang="en-US" sz="2400" dirty="0">
                <a:solidFill>
                  <a:schemeClr val="accent4">
                    <a:lumMod val="10000"/>
                  </a:schemeClr>
                </a:solidFill>
              </a:rPr>
              <a:t>Not done yet, you need to extract DEM dataset from the compressed file</a:t>
            </a: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34950" y="1431925"/>
            <a:ext cx="8674100" cy="4876800"/>
            <a:chOff x="234950" y="1431925"/>
            <a:chExt cx="8674100" cy="487680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950" y="1431925"/>
              <a:ext cx="8674100" cy="4876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Rectangle 1"/>
            <p:cNvSpPr/>
            <p:nvPr/>
          </p:nvSpPr>
          <p:spPr>
            <a:xfrm>
              <a:off x="4140200" y="1916113"/>
              <a:ext cx="1368425" cy="2174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8415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3528" y="116632"/>
            <a:ext cx="85689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buFont typeface="Arial" charset="0"/>
              <a:buChar char="•"/>
            </a:pPr>
            <a:r>
              <a:rPr lang="en-US" sz="2400" dirty="0">
                <a:solidFill>
                  <a:schemeClr val="accent4">
                    <a:lumMod val="10000"/>
                  </a:schemeClr>
                </a:solidFill>
              </a:rPr>
              <a:t>This will give you a folder, within the folder there’s a file with .dem.gz extension</a:t>
            </a:r>
          </a:p>
          <a:p>
            <a:pPr indent="-285750">
              <a:buFont typeface="Arial" charset="0"/>
              <a:buChar char="•"/>
            </a:pPr>
            <a:r>
              <a:rPr lang="en-US" sz="2400" dirty="0">
                <a:solidFill>
                  <a:schemeClr val="accent4">
                    <a:lumMod val="10000"/>
                  </a:schemeClr>
                </a:solidFill>
              </a:rPr>
              <a:t>Still not done yet</a:t>
            </a:r>
          </a:p>
          <a:p>
            <a:pPr indent="-285750">
              <a:buFont typeface="Arial" charset="0"/>
              <a:buChar char="•"/>
            </a:pPr>
            <a:r>
              <a:rPr lang="en-US" sz="2400" dirty="0">
                <a:solidFill>
                  <a:schemeClr val="accent4">
                    <a:lumMod val="10000"/>
                  </a:schemeClr>
                </a:solidFill>
              </a:rPr>
              <a:t>Need to extract the .dem.gz file for another time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686292"/>
            <a:ext cx="7094537" cy="507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5617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3528" y="28517"/>
            <a:ext cx="8208912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buFont typeface="Arial" charset="0"/>
              <a:buChar char="•"/>
            </a:pPr>
            <a:r>
              <a:rPr lang="en-US" sz="2400" dirty="0">
                <a:solidFill>
                  <a:schemeClr val="accent4">
                    <a:lumMod val="10000"/>
                  </a:schemeClr>
                </a:solidFill>
              </a:rPr>
              <a:t>Need to take use of unzip tools</a:t>
            </a:r>
          </a:p>
          <a:p>
            <a:pPr indent="-285750">
              <a:buFont typeface="Arial" charset="0"/>
              <a:buChar char="•"/>
            </a:pPr>
            <a:r>
              <a:rPr lang="en-US" sz="2400" dirty="0">
                <a:solidFill>
                  <a:schemeClr val="accent4">
                    <a:lumMod val="10000"/>
                  </a:schemeClr>
                </a:solidFill>
              </a:rPr>
              <a:t>Start -&gt; program -&gt; 7-Zip -&gt; 7 – Zip File Manager</a:t>
            </a:r>
          </a:p>
          <a:p>
            <a:pPr indent="-285750">
              <a:buFont typeface="Arial" charset="0"/>
              <a:buChar char="•"/>
            </a:pPr>
            <a:r>
              <a:rPr lang="en-US" sz="2400" dirty="0">
                <a:solidFill>
                  <a:schemeClr val="accent4">
                    <a:lumMod val="10000"/>
                  </a:schemeClr>
                </a:solidFill>
              </a:rPr>
              <a:t>Can also be downloaded from </a:t>
            </a:r>
          </a:p>
          <a:p>
            <a:pPr indent="-285750">
              <a:buFont typeface="Arial" charset="0"/>
              <a:buChar char="•"/>
            </a:pPr>
            <a:r>
              <a:rPr lang="en-US" sz="2400" dirty="0">
                <a:solidFill>
                  <a:schemeClr val="accent4">
                    <a:lumMod val="10000"/>
                  </a:schemeClr>
                </a:solidFill>
              </a:rPr>
              <a:t>Find the downloaded file and then click extract</a:t>
            </a:r>
          </a:p>
          <a:p>
            <a:pPr>
              <a:buFont typeface="Arial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323740" y="1763713"/>
            <a:ext cx="4691062" cy="1738312"/>
            <a:chOff x="898581" y="909009"/>
            <a:chExt cx="4690169" cy="1736788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190" b="54492"/>
            <a:stretch>
              <a:fillRect/>
            </a:stretch>
          </p:blipFill>
          <p:spPr bwMode="auto">
            <a:xfrm>
              <a:off x="962962" y="909009"/>
              <a:ext cx="4625788" cy="17367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Rectangle 7"/>
            <p:cNvSpPr/>
            <p:nvPr/>
          </p:nvSpPr>
          <p:spPr>
            <a:xfrm>
              <a:off x="898581" y="1787713"/>
              <a:ext cx="803122" cy="1697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" name="Rectangle 8"/>
            <p:cNvSpPr/>
            <p:nvPr/>
          </p:nvSpPr>
          <p:spPr>
            <a:xfrm>
              <a:off x="1116027" y="1124720"/>
              <a:ext cx="368230" cy="3378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356992"/>
            <a:ext cx="6746875" cy="326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7713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7544" y="116632"/>
            <a:ext cx="8352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buFont typeface="Arial" charset="0"/>
              <a:buChar char="•"/>
            </a:pPr>
            <a:r>
              <a:rPr lang="en-US" sz="2400" dirty="0">
                <a:solidFill>
                  <a:schemeClr val="accent4">
                    <a:lumMod val="10000"/>
                  </a:schemeClr>
                </a:solidFill>
              </a:rPr>
              <a:t>Launch ArcMap</a:t>
            </a:r>
          </a:p>
          <a:p>
            <a:pPr indent="-285750">
              <a:buFont typeface="Arial" charset="0"/>
              <a:buChar char="•"/>
            </a:pPr>
            <a:r>
              <a:rPr lang="en-US" sz="2400" dirty="0" err="1">
                <a:solidFill>
                  <a:schemeClr val="accent4">
                    <a:lumMod val="10000"/>
                  </a:schemeClr>
                </a:solidFill>
              </a:rPr>
              <a:t>ArcToolBox</a:t>
            </a:r>
            <a:r>
              <a:rPr lang="en-US" sz="2400" dirty="0">
                <a:solidFill>
                  <a:schemeClr val="accent4">
                    <a:lumMod val="10000"/>
                  </a:schemeClr>
                </a:solidFill>
              </a:rPr>
              <a:t> -&gt; Conversion Tools -&gt; To raster -&gt; DEM to Raster</a:t>
            </a:r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58" y="1556792"/>
            <a:ext cx="86741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8047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5536" y="188640"/>
            <a:ext cx="37213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285750">
              <a:buFont typeface="Arial" charset="0"/>
              <a:buChar char="•"/>
            </a:pPr>
            <a:r>
              <a:rPr lang="en-US" sz="2400" dirty="0">
                <a:solidFill>
                  <a:schemeClr val="accent4">
                    <a:lumMod val="10000"/>
                  </a:schemeClr>
                </a:solidFill>
              </a:rPr>
              <a:t>This is the DEM you made! 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7"/>
          <a:stretch>
            <a:fillRect/>
          </a:stretch>
        </p:blipFill>
        <p:spPr bwMode="auto">
          <a:xfrm>
            <a:off x="466725" y="1484313"/>
            <a:ext cx="8004175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9772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3528" y="116632"/>
            <a:ext cx="705678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buFont typeface="Arial" charset="0"/>
              <a:buChar char="•"/>
            </a:pPr>
            <a:r>
              <a:rPr lang="en-US" altLang="ko-KR" sz="2400" dirty="0">
                <a:solidFill>
                  <a:schemeClr val="accent4">
                    <a:lumMod val="10000"/>
                  </a:schemeClr>
                </a:solidFill>
              </a:rPr>
              <a:t>Opening </a:t>
            </a:r>
            <a:r>
              <a:rPr lang="en-US" altLang="ko-KR" sz="2400" dirty="0" err="1">
                <a:solidFill>
                  <a:schemeClr val="accent4">
                    <a:lumMod val="10000"/>
                  </a:schemeClr>
                </a:solidFill>
              </a:rPr>
              <a:t>ArcScene</a:t>
            </a:r>
            <a:r>
              <a:rPr lang="en-US" altLang="ko-KR" sz="2400" dirty="0">
                <a:solidFill>
                  <a:schemeClr val="accent4">
                    <a:lumMod val="10000"/>
                  </a:schemeClr>
                </a:solidFill>
              </a:rPr>
              <a:t>…</a:t>
            </a:r>
          </a:p>
          <a:p>
            <a:pPr indent="-285750">
              <a:buFont typeface="Arial" charset="0"/>
              <a:buChar char="•"/>
            </a:pPr>
            <a:r>
              <a:rPr lang="en-US" altLang="ko-KR" sz="2400" dirty="0">
                <a:solidFill>
                  <a:schemeClr val="accent4">
                    <a:lumMod val="10000"/>
                  </a:schemeClr>
                </a:solidFill>
              </a:rPr>
              <a:t>Go to Start </a:t>
            </a:r>
            <a:r>
              <a:rPr lang="en-US" altLang="ko-KR" sz="2400" dirty="0">
                <a:solidFill>
                  <a:schemeClr val="accent4">
                    <a:lumMod val="10000"/>
                  </a:schemeClr>
                </a:solidFill>
                <a:sym typeface="Wingdings" pitchFamily="2" charset="2"/>
              </a:rPr>
              <a:t></a:t>
            </a:r>
            <a:r>
              <a:rPr lang="en-US" altLang="ko-KR" sz="2400" dirty="0">
                <a:solidFill>
                  <a:schemeClr val="accent4">
                    <a:lumMod val="10000"/>
                  </a:schemeClr>
                </a:solidFill>
              </a:rPr>
              <a:t> Programs </a:t>
            </a:r>
            <a:r>
              <a:rPr lang="en-US" altLang="ko-KR" sz="2400" dirty="0">
                <a:solidFill>
                  <a:schemeClr val="accent4">
                    <a:lumMod val="10000"/>
                  </a:schemeClr>
                </a:solidFill>
                <a:sym typeface="Wingdings" pitchFamily="2" charset="2"/>
              </a:rPr>
              <a:t></a:t>
            </a:r>
            <a:r>
              <a:rPr lang="en-US" altLang="ko-KR" sz="2400" dirty="0">
                <a:solidFill>
                  <a:schemeClr val="accent4">
                    <a:lumMod val="10000"/>
                  </a:schemeClr>
                </a:solidFill>
              </a:rPr>
              <a:t> ArcGIS </a:t>
            </a:r>
            <a:r>
              <a:rPr lang="en-US" altLang="ko-KR" sz="2400" dirty="0">
                <a:solidFill>
                  <a:schemeClr val="accent4">
                    <a:lumMod val="10000"/>
                  </a:schemeClr>
                </a:solidFill>
                <a:sym typeface="Wingdings" pitchFamily="2" charset="2"/>
              </a:rPr>
              <a:t></a:t>
            </a:r>
            <a:r>
              <a:rPr lang="en-US" altLang="ko-KR" sz="2400" dirty="0">
                <a:solidFill>
                  <a:schemeClr val="accent4">
                    <a:lumMod val="10000"/>
                  </a:schemeClr>
                </a:solidFill>
              </a:rPr>
              <a:t> ArcScene10.1</a:t>
            </a:r>
            <a:endParaRPr lang="ko-KR" altLang="en-US" sz="2400" dirty="0">
              <a:solidFill>
                <a:schemeClr val="accent4">
                  <a:lumMod val="10000"/>
                </a:schemeClr>
              </a:solidFill>
            </a:endParaRPr>
          </a:p>
        </p:txBody>
      </p:sp>
      <p:pic>
        <p:nvPicPr>
          <p:cNvPr id="3" name="Picture 6"/>
          <p:cNvPicPr/>
          <p:nvPr/>
        </p:nvPicPr>
        <p:blipFill>
          <a:blip r:embed="rId2" cstate="print"/>
          <a:srcRect t="51398" r="83882" b="-267"/>
          <a:stretch>
            <a:fillRect/>
          </a:stretch>
        </p:blipFill>
        <p:spPr bwMode="auto">
          <a:xfrm>
            <a:off x="2195736" y="1772816"/>
            <a:ext cx="3168352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49156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3528" y="188640"/>
            <a:ext cx="85689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buFont typeface="Arial" charset="0"/>
              <a:buChar char="•"/>
            </a:pPr>
            <a:r>
              <a:rPr lang="en-US" altLang="ko-KR" sz="2400" dirty="0">
                <a:solidFill>
                  <a:schemeClr val="accent4">
                    <a:lumMod val="10000"/>
                  </a:schemeClr>
                </a:solidFill>
              </a:rPr>
              <a:t>Add the DEM dataset “</a:t>
            </a:r>
            <a:r>
              <a:rPr lang="en-US" altLang="ko-KR" sz="2400" dirty="0" err="1">
                <a:solidFill>
                  <a:schemeClr val="accent4">
                    <a:lumMod val="10000"/>
                  </a:schemeClr>
                </a:solidFill>
              </a:rPr>
              <a:t>Finger_Lakes.img</a:t>
            </a:r>
            <a:r>
              <a:rPr lang="en-US" altLang="ko-KR" sz="2400" dirty="0">
                <a:solidFill>
                  <a:schemeClr val="accent4">
                    <a:lumMod val="10000"/>
                  </a:schemeClr>
                </a:solidFill>
              </a:rPr>
              <a:t>”.</a:t>
            </a:r>
          </a:p>
          <a:p>
            <a:pPr indent="-285750">
              <a:buFont typeface="Arial" charset="0"/>
              <a:buChar char="•"/>
            </a:pPr>
            <a:r>
              <a:rPr lang="en-US" altLang="ko-KR" sz="2400" dirty="0">
                <a:solidFill>
                  <a:schemeClr val="accent4">
                    <a:lumMod val="10000"/>
                  </a:schemeClr>
                </a:solidFill>
              </a:rPr>
              <a:t>Right now, we see that the differences in elevation are given by color differences only (darker colors for low elevations, brighter colors for high elevations).</a:t>
            </a:r>
          </a:p>
        </p:txBody>
      </p:sp>
      <p:pic>
        <p:nvPicPr>
          <p:cNvPr id="3" name="Picture 5"/>
          <p:cNvPicPr/>
          <p:nvPr/>
        </p:nvPicPr>
        <p:blipFill>
          <a:blip r:embed="rId2" cstate="print"/>
          <a:srcRect l="23221" t="12250" r="17870" b="17710"/>
          <a:stretch>
            <a:fillRect/>
          </a:stretch>
        </p:blipFill>
        <p:spPr bwMode="auto">
          <a:xfrm>
            <a:off x="1583668" y="2059107"/>
            <a:ext cx="6048672" cy="4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25174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1520" y="188640"/>
            <a:ext cx="86409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buFont typeface="Arial" charset="0"/>
              <a:buChar char="•"/>
            </a:pPr>
            <a:r>
              <a:rPr lang="en-US" altLang="ko-KR" sz="2400" dirty="0">
                <a:solidFill>
                  <a:schemeClr val="accent4">
                    <a:lumMod val="10000"/>
                  </a:schemeClr>
                </a:solidFill>
              </a:rPr>
              <a:t>Visualize the base heights.</a:t>
            </a:r>
          </a:p>
          <a:p>
            <a:pPr indent="-285750">
              <a:buFont typeface="Arial" charset="0"/>
              <a:buChar char="•"/>
            </a:pPr>
            <a:r>
              <a:rPr lang="en-US" altLang="ko-KR" sz="2400" dirty="0">
                <a:solidFill>
                  <a:schemeClr val="accent4">
                    <a:lumMod val="10000"/>
                  </a:schemeClr>
                </a:solidFill>
              </a:rPr>
              <a:t>Right click on the Raster layer </a:t>
            </a:r>
            <a:r>
              <a:rPr lang="en-US" altLang="ko-KR" sz="2400" dirty="0">
                <a:solidFill>
                  <a:schemeClr val="accent4">
                    <a:lumMod val="10000"/>
                  </a:schemeClr>
                </a:solidFill>
                <a:sym typeface="Wingdings" pitchFamily="2" charset="2"/>
              </a:rPr>
              <a:t></a:t>
            </a:r>
            <a:r>
              <a:rPr lang="en-US" altLang="ko-KR" sz="2400" dirty="0">
                <a:solidFill>
                  <a:schemeClr val="accent4">
                    <a:lumMod val="10000"/>
                  </a:schemeClr>
                </a:solidFill>
              </a:rPr>
              <a:t> select Properties </a:t>
            </a:r>
            <a:r>
              <a:rPr lang="en-US" altLang="ko-KR" sz="2400" dirty="0">
                <a:solidFill>
                  <a:schemeClr val="accent4">
                    <a:lumMod val="10000"/>
                  </a:schemeClr>
                </a:solidFill>
                <a:sym typeface="Wingdings" pitchFamily="2" charset="2"/>
              </a:rPr>
              <a:t> </a:t>
            </a:r>
            <a:r>
              <a:rPr lang="en-US" altLang="ko-KR" sz="2400" dirty="0">
                <a:solidFill>
                  <a:schemeClr val="accent4">
                    <a:lumMod val="10000"/>
                  </a:schemeClr>
                </a:solidFill>
              </a:rPr>
              <a:t>Base Heights </a:t>
            </a:r>
            <a:r>
              <a:rPr lang="en-US" altLang="ko-KR" sz="2400" dirty="0">
                <a:solidFill>
                  <a:schemeClr val="accent4">
                    <a:lumMod val="10000"/>
                  </a:schemeClr>
                </a:solidFill>
                <a:sym typeface="Wingdings" pitchFamily="2" charset="2"/>
              </a:rPr>
              <a:t></a:t>
            </a:r>
            <a:r>
              <a:rPr lang="en-US" altLang="ko-KR" sz="2400" dirty="0">
                <a:solidFill>
                  <a:schemeClr val="accent4">
                    <a:lumMod val="10000"/>
                  </a:schemeClr>
                </a:solidFill>
              </a:rPr>
              <a:t> check the “Floating on a custom surface:” box</a:t>
            </a:r>
            <a:r>
              <a:rPr lang="en-US" altLang="ko-KR" dirty="0">
                <a:solidFill>
                  <a:schemeClr val="accent4">
                    <a:lumMod val="10000"/>
                  </a:schemeClr>
                </a:solidFill>
              </a:rPr>
              <a:t>.</a:t>
            </a:r>
            <a:endParaRPr lang="ko-KR" altLang="en-US" sz="2400" dirty="0">
              <a:solidFill>
                <a:schemeClr val="accent4">
                  <a:lumMod val="10000"/>
                </a:schemeClr>
              </a:solidFill>
              <a:latin typeface="Times New Roman" pitchFamily="18" charset="0"/>
            </a:endParaRPr>
          </a:p>
        </p:txBody>
      </p:sp>
      <p:pic>
        <p:nvPicPr>
          <p:cNvPr id="3" name="Picture 6"/>
          <p:cNvPicPr/>
          <p:nvPr/>
        </p:nvPicPr>
        <p:blipFill>
          <a:blip r:embed="rId2" cstate="print"/>
          <a:srcRect l="23054" t="12250" r="17548" b="17577"/>
          <a:stretch>
            <a:fillRect/>
          </a:stretch>
        </p:blipFill>
        <p:spPr bwMode="auto">
          <a:xfrm>
            <a:off x="1259632" y="1628800"/>
            <a:ext cx="6264696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63558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5536" y="116632"/>
            <a:ext cx="842493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buFont typeface="Arial" charset="0"/>
              <a:buChar char="•"/>
            </a:pPr>
            <a:r>
              <a:rPr lang="en-US" altLang="ko-KR" sz="2400" dirty="0">
                <a:solidFill>
                  <a:schemeClr val="accent4">
                    <a:lumMod val="10000"/>
                  </a:schemeClr>
                </a:solidFill>
              </a:rPr>
              <a:t>You can "exaggerate" or “multiply a constant to” the vertical dimension to bring out these features more clearly.</a:t>
            </a:r>
          </a:p>
          <a:p>
            <a:pPr indent="-285750">
              <a:buFont typeface="Arial" charset="0"/>
              <a:buChar char="•"/>
            </a:pPr>
            <a:r>
              <a:rPr lang="en-US" altLang="ko-KR" sz="2400" dirty="0">
                <a:solidFill>
                  <a:schemeClr val="accent4">
                    <a:lumMod val="10000"/>
                  </a:schemeClr>
                </a:solidFill>
              </a:rPr>
              <a:t>Under Elevation from features, change the value to exaggerate the vertical display.</a:t>
            </a:r>
          </a:p>
        </p:txBody>
      </p:sp>
      <p:pic>
        <p:nvPicPr>
          <p:cNvPr id="3" name="Picture 10"/>
          <p:cNvPicPr>
            <a:picLocks noChangeAspect="1"/>
          </p:cNvPicPr>
          <p:nvPr/>
        </p:nvPicPr>
        <p:blipFill>
          <a:blip r:embed="rId2" cstate="print"/>
          <a:srcRect l="33619" t="19441" r="28515" b="24900"/>
          <a:stretch>
            <a:fillRect/>
          </a:stretch>
        </p:blipFill>
        <p:spPr bwMode="auto">
          <a:xfrm>
            <a:off x="1043608" y="2008926"/>
            <a:ext cx="4968552" cy="4561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59" t="24389" r="10577" b="16018"/>
          <a:stretch/>
        </p:blipFill>
        <p:spPr bwMode="auto">
          <a:xfrm>
            <a:off x="5652120" y="4789047"/>
            <a:ext cx="3340605" cy="178146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3877959" y="4061451"/>
            <a:ext cx="1655763" cy="215900"/>
          </a:xfrm>
          <a:prstGeom prst="rect">
            <a:avLst/>
          </a:prstGeom>
          <a:noFill/>
          <a:ln w="38100">
            <a:solidFill>
              <a:srgbClr val="FF505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9"/>
          <p:cNvSpPr>
            <a:spLocks noChangeShapeType="1"/>
          </p:cNvSpPr>
          <p:nvPr/>
        </p:nvSpPr>
        <p:spPr bwMode="auto">
          <a:xfrm>
            <a:off x="1763688" y="1268759"/>
            <a:ext cx="3096344" cy="2792691"/>
          </a:xfrm>
          <a:prstGeom prst="line">
            <a:avLst/>
          </a:prstGeom>
          <a:noFill/>
          <a:ln w="25400">
            <a:solidFill>
              <a:srgbClr val="FF505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9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Two types of surface models:</a:t>
            </a:r>
          </a:p>
          <a:p>
            <a:r>
              <a:rPr lang="en-US" dirty="0" smtClean="0"/>
              <a:t>DEMS</a:t>
            </a:r>
          </a:p>
          <a:p>
            <a:pPr lvl="1"/>
            <a:r>
              <a:rPr lang="en-US" dirty="0">
                <a:solidFill>
                  <a:schemeClr val="accent4">
                    <a:lumMod val="10000"/>
                  </a:schemeClr>
                </a:solidFill>
              </a:rPr>
              <a:t>D</a:t>
            </a:r>
            <a:r>
              <a:rPr lang="en-US" dirty="0" smtClean="0">
                <a:solidFill>
                  <a:schemeClr val="accent4">
                    <a:lumMod val="10000"/>
                  </a:schemeClr>
                </a:solidFill>
              </a:rPr>
              <a:t>ownloading </a:t>
            </a:r>
            <a:r>
              <a:rPr lang="en-US" dirty="0">
                <a:solidFill>
                  <a:schemeClr val="accent4">
                    <a:lumMod val="10000"/>
                  </a:schemeClr>
                </a:solidFill>
              </a:rPr>
              <a:t>and representing a DEM in </a:t>
            </a:r>
            <a:r>
              <a:rPr lang="en-US" dirty="0" smtClean="0">
                <a:solidFill>
                  <a:schemeClr val="accent4">
                    <a:lumMod val="10000"/>
                  </a:schemeClr>
                </a:solidFill>
              </a:rPr>
              <a:t>3D</a:t>
            </a:r>
          </a:p>
          <a:p>
            <a:pPr lvl="1"/>
            <a:r>
              <a:rPr lang="en-US" dirty="0" smtClean="0">
                <a:solidFill>
                  <a:schemeClr val="accent4">
                    <a:lumMod val="10000"/>
                  </a:schemeClr>
                </a:solidFill>
              </a:rPr>
              <a:t>A brief introduction to </a:t>
            </a:r>
            <a:r>
              <a:rPr lang="en-US" dirty="0" err="1" smtClean="0">
                <a:solidFill>
                  <a:schemeClr val="accent4">
                    <a:lumMod val="10000"/>
                  </a:schemeClr>
                </a:solidFill>
              </a:rPr>
              <a:t>ArcScene</a:t>
            </a:r>
            <a:r>
              <a:rPr lang="en-US" dirty="0" smtClean="0">
                <a:solidFill>
                  <a:schemeClr val="accent4">
                    <a:lumMod val="10000"/>
                  </a:schemeClr>
                </a:solidFill>
              </a:rPr>
              <a:t>, </a:t>
            </a:r>
            <a:r>
              <a:rPr lang="en-US" dirty="0">
                <a:solidFill>
                  <a:schemeClr val="accent4">
                    <a:lumMod val="10000"/>
                  </a:schemeClr>
                </a:solidFill>
              </a:rPr>
              <a:t>a powerful 3D visualization software within ArcGIS</a:t>
            </a:r>
            <a:endParaRPr lang="en-US" dirty="0" smtClean="0"/>
          </a:p>
          <a:p>
            <a:r>
              <a:rPr lang="en-US" dirty="0" smtClean="0"/>
              <a:t>TIN</a:t>
            </a:r>
          </a:p>
          <a:p>
            <a:pPr lvl="1"/>
            <a:r>
              <a:rPr lang="en-US" dirty="0" smtClean="0">
                <a:solidFill>
                  <a:schemeClr val="accent4">
                    <a:lumMod val="10000"/>
                  </a:schemeClr>
                </a:solidFill>
              </a:rPr>
              <a:t>Create </a:t>
            </a:r>
            <a:r>
              <a:rPr lang="en-US" dirty="0">
                <a:solidFill>
                  <a:schemeClr val="accent4">
                    <a:lumMod val="10000"/>
                  </a:schemeClr>
                </a:solidFill>
              </a:rPr>
              <a:t>a TIN from a set of LIDAR </a:t>
            </a:r>
            <a:r>
              <a:rPr lang="en-US" dirty="0" smtClean="0">
                <a:solidFill>
                  <a:schemeClr val="accent4">
                    <a:lumMod val="10000"/>
                  </a:schemeClr>
                </a:solidFill>
              </a:rPr>
              <a:t>points</a:t>
            </a:r>
          </a:p>
          <a:p>
            <a:pPr lvl="1"/>
            <a:r>
              <a:rPr lang="en-US" dirty="0" smtClean="0">
                <a:solidFill>
                  <a:schemeClr val="accent4">
                    <a:lumMod val="10000"/>
                  </a:schemeClr>
                </a:solidFill>
              </a:rPr>
              <a:t>View </a:t>
            </a:r>
            <a:r>
              <a:rPr lang="en-US" dirty="0">
                <a:solidFill>
                  <a:schemeClr val="accent4">
                    <a:lumMod val="10000"/>
                  </a:schemeClr>
                </a:solidFill>
              </a:rPr>
              <a:t>the TIN in </a:t>
            </a:r>
            <a:r>
              <a:rPr lang="en-US" dirty="0" err="1">
                <a:solidFill>
                  <a:schemeClr val="accent4">
                    <a:lumMod val="10000"/>
                  </a:schemeClr>
                </a:solidFill>
              </a:rPr>
              <a:t>ArcScene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812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1520" y="260648"/>
            <a:ext cx="77048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buFont typeface="Arial" charset="0"/>
              <a:buChar char="•"/>
            </a:pPr>
            <a:r>
              <a:rPr lang="en-US" altLang="ko-KR" sz="2400" dirty="0">
                <a:solidFill>
                  <a:schemeClr val="accent4">
                    <a:lumMod val="10000"/>
                  </a:schemeClr>
                </a:solidFill>
              </a:rPr>
              <a:t>You can also change the </a:t>
            </a:r>
            <a:r>
              <a:rPr lang="en-US" altLang="ko-KR" sz="2400" dirty="0" err="1">
                <a:solidFill>
                  <a:schemeClr val="accent4">
                    <a:lumMod val="10000"/>
                  </a:schemeClr>
                </a:solidFill>
              </a:rPr>
              <a:t>symbology</a:t>
            </a:r>
            <a:r>
              <a:rPr lang="en-US" altLang="ko-KR" sz="2400" dirty="0">
                <a:solidFill>
                  <a:schemeClr val="accent4">
                    <a:lumMod val="10000"/>
                  </a:schemeClr>
                </a:solidFill>
              </a:rPr>
              <a:t> of the elevation. Click on the color ramp and choose a different one.</a:t>
            </a:r>
          </a:p>
        </p:txBody>
      </p:sp>
      <p:pic>
        <p:nvPicPr>
          <p:cNvPr id="3" name="Picture 5"/>
          <p:cNvPicPr>
            <a:picLocks noChangeAspect="1"/>
          </p:cNvPicPr>
          <p:nvPr/>
        </p:nvPicPr>
        <p:blipFill>
          <a:blip r:embed="rId2" cstate="print"/>
          <a:srcRect l="23387" t="12250" r="18039" b="17710"/>
          <a:stretch>
            <a:fillRect/>
          </a:stretch>
        </p:blipFill>
        <p:spPr bwMode="auto">
          <a:xfrm>
            <a:off x="828861" y="1412776"/>
            <a:ext cx="7105811" cy="5307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Arrow Connector 2"/>
          <p:cNvCxnSpPr/>
          <p:nvPr/>
        </p:nvCxnSpPr>
        <p:spPr>
          <a:xfrm flipH="1">
            <a:off x="1460755" y="676146"/>
            <a:ext cx="5764930" cy="225473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763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1520" y="174080"/>
            <a:ext cx="86409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spcBef>
                <a:spcPct val="50000"/>
              </a:spcBef>
              <a:buFont typeface="Arial" charset="0"/>
              <a:buChar char="•"/>
            </a:pPr>
            <a:r>
              <a:rPr lang="en-US" altLang="zh-CN" sz="2400" dirty="0">
                <a:solidFill>
                  <a:schemeClr val="accent4">
                    <a:lumMod val="10000"/>
                  </a:schemeClr>
                </a:solidFill>
              </a:rPr>
              <a:t>Now right click “Scene Layer” in the Table of Contents -&gt; choose “Scene Properties”…</a:t>
            </a:r>
          </a:p>
          <a:p>
            <a:pPr indent="-285750">
              <a:spcBef>
                <a:spcPct val="50000"/>
              </a:spcBef>
              <a:buFont typeface="Arial" charset="0"/>
              <a:buChar char="•"/>
            </a:pPr>
            <a:r>
              <a:rPr lang="en-US" altLang="zh-CN" sz="2400" dirty="0">
                <a:solidFill>
                  <a:schemeClr val="accent4">
                    <a:lumMod val="10000"/>
                  </a:schemeClr>
                </a:solidFill>
              </a:rPr>
              <a:t>In the General tab, you can set the background color to highlight the 3D features.</a:t>
            </a:r>
          </a:p>
        </p:txBody>
      </p:sp>
      <p:pic>
        <p:nvPicPr>
          <p:cNvPr id="3" name="Picture 6"/>
          <p:cNvPicPr/>
          <p:nvPr/>
        </p:nvPicPr>
        <p:blipFill>
          <a:blip r:embed="rId2" cstate="print"/>
          <a:srcRect l="23137" t="12117" r="17868" b="17177"/>
          <a:stretch>
            <a:fillRect/>
          </a:stretch>
        </p:blipFill>
        <p:spPr bwMode="auto">
          <a:xfrm>
            <a:off x="1535052" y="2060848"/>
            <a:ext cx="6120680" cy="464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28881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9512" y="116632"/>
            <a:ext cx="87849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spcBef>
                <a:spcPct val="50000"/>
              </a:spcBef>
              <a:buFont typeface="Arial" charset="0"/>
              <a:buChar char="•"/>
            </a:pPr>
            <a:r>
              <a:rPr lang="en-US" altLang="zh-CN" sz="2400" dirty="0">
                <a:solidFill>
                  <a:schemeClr val="accent4">
                    <a:lumMod val="10000"/>
                  </a:schemeClr>
                </a:solidFill>
              </a:rPr>
              <a:t>To enhance 3D effects, right click the </a:t>
            </a:r>
            <a:r>
              <a:rPr lang="en-US" altLang="ko-KR" sz="2400" dirty="0">
                <a:solidFill>
                  <a:schemeClr val="accent4">
                    <a:lumMod val="10000"/>
                  </a:schemeClr>
                </a:solidFill>
              </a:rPr>
              <a:t>Raster </a:t>
            </a:r>
            <a:r>
              <a:rPr lang="en-US" altLang="zh-CN" sz="2400" dirty="0">
                <a:solidFill>
                  <a:schemeClr val="accent4">
                    <a:lumMod val="10000"/>
                  </a:schemeClr>
                </a:solidFill>
              </a:rPr>
              <a:t>layer </a:t>
            </a:r>
            <a:r>
              <a:rPr lang="en-US" altLang="zh-CN" sz="2400" dirty="0">
                <a:solidFill>
                  <a:schemeClr val="accent4">
                    <a:lumMod val="10000"/>
                  </a:schemeClr>
                </a:solidFill>
                <a:sym typeface="Wingdings" pitchFamily="2" charset="2"/>
              </a:rPr>
              <a:t></a:t>
            </a:r>
            <a:r>
              <a:rPr lang="en-US" altLang="zh-CN" sz="2400" dirty="0">
                <a:solidFill>
                  <a:schemeClr val="accent4">
                    <a:lumMod val="10000"/>
                  </a:schemeClr>
                </a:solidFill>
              </a:rPr>
              <a:t> Properties. In the Rendering Tab </a:t>
            </a:r>
            <a:r>
              <a:rPr lang="en-US" altLang="zh-CN" sz="2400" dirty="0">
                <a:solidFill>
                  <a:schemeClr val="accent4">
                    <a:lumMod val="10000"/>
                  </a:schemeClr>
                </a:solidFill>
                <a:sym typeface="Wingdings" pitchFamily="2" charset="2"/>
              </a:rPr>
              <a:t></a:t>
            </a:r>
            <a:r>
              <a:rPr lang="en-US" altLang="zh-CN" sz="2400" dirty="0">
                <a:solidFill>
                  <a:schemeClr val="accent4">
                    <a:lumMod val="10000"/>
                  </a:schemeClr>
                </a:solidFill>
              </a:rPr>
              <a:t> check all of the “Effects” options.</a:t>
            </a:r>
          </a:p>
        </p:txBody>
      </p:sp>
      <p:pic>
        <p:nvPicPr>
          <p:cNvPr id="3" name="Picture 5"/>
          <p:cNvPicPr/>
          <p:nvPr/>
        </p:nvPicPr>
        <p:blipFill>
          <a:blip r:embed="rId2" cstate="print"/>
          <a:srcRect l="23221" t="12117" r="17620" b="17577"/>
          <a:stretch>
            <a:fillRect/>
          </a:stretch>
        </p:blipFill>
        <p:spPr bwMode="auto">
          <a:xfrm>
            <a:off x="1259917" y="1295364"/>
            <a:ext cx="6552728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96224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1520" y="188640"/>
            <a:ext cx="8640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spcBef>
                <a:spcPct val="50000"/>
              </a:spcBef>
              <a:buFont typeface="Arial" charset="0"/>
              <a:buChar char="•"/>
            </a:pPr>
            <a:r>
              <a:rPr lang="en-US" altLang="zh-CN" sz="2400" dirty="0">
                <a:solidFill>
                  <a:schemeClr val="accent4">
                    <a:lumMod val="10000"/>
                  </a:schemeClr>
                </a:solidFill>
              </a:rPr>
              <a:t>Let’s play around with the navigation and fly-through buttons. Have fun! </a:t>
            </a:r>
          </a:p>
        </p:txBody>
      </p:sp>
      <p:pic>
        <p:nvPicPr>
          <p:cNvPr id="3" name="Picture 5"/>
          <p:cNvPicPr/>
          <p:nvPr/>
        </p:nvPicPr>
        <p:blipFill>
          <a:blip r:embed="rId2" cstate="print"/>
          <a:srcRect l="23221" t="12117" r="17593" b="17976"/>
          <a:stretch>
            <a:fillRect/>
          </a:stretch>
        </p:blipFill>
        <p:spPr bwMode="auto">
          <a:xfrm>
            <a:off x="1187624" y="1052736"/>
            <a:ext cx="7272808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814920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Triangulated Irregular Network</a:t>
            </a:r>
            <a:endParaRPr 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21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Significance</a:t>
            </a:r>
            <a:endParaRPr 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 combination of LIDAR data collection techniques and the TIN data model has been extremely effective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>
                <a:solidFill>
                  <a:schemeClr val="accent4">
                    <a:lumMod val="10000"/>
                  </a:schemeClr>
                </a:solidFill>
              </a:rPr>
              <a:t>TINs may provide a much more efficient means than </a:t>
            </a:r>
            <a:r>
              <a:rPr lang="en-US" dirty="0" smtClean="0">
                <a:solidFill>
                  <a:schemeClr val="accent4">
                    <a:lumMod val="10000"/>
                  </a:schemeClr>
                </a:solidFill>
              </a:rPr>
              <a:t>raster </a:t>
            </a:r>
            <a:r>
              <a:rPr lang="en-US" dirty="0">
                <a:solidFill>
                  <a:schemeClr val="accent4">
                    <a:lumMod val="10000"/>
                  </a:schemeClr>
                </a:solidFill>
              </a:rPr>
              <a:t>of representing surfaces which have </a:t>
            </a:r>
            <a:r>
              <a:rPr lang="en-US" dirty="0"/>
              <a:t>less relief.</a:t>
            </a:r>
            <a:endParaRPr lang="en-US" dirty="0">
              <a:solidFill>
                <a:schemeClr val="accent4">
                  <a:lumMod val="10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33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 included dataset is a sample LIDAR dataset. In actual fact, LIDAR datasets are hundreds of megabytes to multiple gigabytes so we will be using a “dummy” dataset.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13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95536" y="188640"/>
            <a:ext cx="82809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buFont typeface="Arial" charset="0"/>
              <a:buChar char="•"/>
            </a:pPr>
            <a:r>
              <a:rPr lang="en-US" altLang="ko-KR" sz="2400" dirty="0">
                <a:solidFill>
                  <a:schemeClr val="accent4">
                    <a:lumMod val="10000"/>
                  </a:schemeClr>
                </a:solidFill>
              </a:rPr>
              <a:t>Add </a:t>
            </a:r>
            <a:r>
              <a:rPr lang="en-US" altLang="zh-CN" sz="2400" dirty="0" err="1">
                <a:solidFill>
                  <a:schemeClr val="accent4">
                    <a:lumMod val="10000"/>
                  </a:schemeClr>
                </a:solidFill>
              </a:rPr>
              <a:t>TIN_Points</a:t>
            </a:r>
            <a:r>
              <a:rPr lang="en-US" altLang="ko-KR" sz="2400" dirty="0" err="1">
                <a:solidFill>
                  <a:schemeClr val="accent4">
                    <a:lumMod val="10000"/>
                  </a:schemeClr>
                </a:solidFill>
              </a:rPr>
              <a:t>.shp</a:t>
            </a:r>
            <a:r>
              <a:rPr lang="en-US" altLang="ko-KR" sz="2400" dirty="0">
                <a:solidFill>
                  <a:schemeClr val="accent4">
                    <a:lumMod val="10000"/>
                  </a:schemeClr>
                </a:solidFill>
              </a:rPr>
              <a:t> to </a:t>
            </a:r>
            <a:r>
              <a:rPr lang="en-US" altLang="ko-KR" sz="2400" b="1" dirty="0" err="1">
                <a:solidFill>
                  <a:schemeClr val="accent4">
                    <a:lumMod val="10000"/>
                  </a:schemeClr>
                </a:solidFill>
              </a:rPr>
              <a:t>ArcScene</a:t>
            </a:r>
            <a:r>
              <a:rPr lang="en-US" altLang="ko-KR" sz="2400" dirty="0">
                <a:solidFill>
                  <a:schemeClr val="accent4">
                    <a:lumMod val="10000"/>
                  </a:schemeClr>
                </a:solidFill>
              </a:rPr>
              <a:t>.</a:t>
            </a:r>
          </a:p>
          <a:p>
            <a:pPr indent="-285750">
              <a:buFont typeface="Arial" charset="0"/>
              <a:buChar char="•"/>
            </a:pPr>
            <a:r>
              <a:rPr lang="en-US" altLang="ko-KR" sz="2400" dirty="0">
                <a:solidFill>
                  <a:schemeClr val="accent4">
                    <a:lumMod val="10000"/>
                  </a:schemeClr>
                </a:solidFill>
              </a:rPr>
              <a:t>Open the attribute table to see the elevation.</a:t>
            </a:r>
            <a:endParaRPr lang="ko-KR" altLang="en-US" sz="2400" dirty="0">
              <a:solidFill>
                <a:schemeClr val="accent4">
                  <a:lumMod val="10000"/>
                </a:schemeClr>
              </a:solidFill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/>
          <a:srcRect l="23221" t="12250" r="17786" b="17177"/>
          <a:stretch>
            <a:fillRect/>
          </a:stretch>
        </p:blipFill>
        <p:spPr bwMode="auto">
          <a:xfrm>
            <a:off x="395536" y="1340768"/>
            <a:ext cx="7128792" cy="5326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1036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1520" y="188640"/>
            <a:ext cx="84249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buFont typeface="Arial" charset="0"/>
              <a:buChar char="•"/>
            </a:pPr>
            <a:r>
              <a:rPr lang="en-US" altLang="ko-KR" sz="2400" dirty="0">
                <a:solidFill>
                  <a:schemeClr val="accent4">
                    <a:lumMod val="10000"/>
                  </a:schemeClr>
                </a:solidFill>
              </a:rPr>
              <a:t>We will now create a TIN from these points.</a:t>
            </a:r>
          </a:p>
          <a:p>
            <a:pPr indent="-285750">
              <a:buFont typeface="Arial" charset="0"/>
              <a:buChar char="•"/>
            </a:pPr>
            <a:r>
              <a:rPr lang="en-US" altLang="ko-KR" sz="2400" dirty="0">
                <a:solidFill>
                  <a:schemeClr val="accent4">
                    <a:lumMod val="10000"/>
                  </a:schemeClr>
                </a:solidFill>
              </a:rPr>
              <a:t>Click </a:t>
            </a:r>
            <a:r>
              <a:rPr lang="en-US" altLang="ko-KR" sz="2400" dirty="0" err="1">
                <a:solidFill>
                  <a:schemeClr val="accent4">
                    <a:lumMod val="10000"/>
                  </a:schemeClr>
                </a:solidFill>
              </a:rPr>
              <a:t>Geoprocessing</a:t>
            </a:r>
            <a:r>
              <a:rPr lang="en-US" altLang="ko-KR" sz="2400" dirty="0">
                <a:solidFill>
                  <a:schemeClr val="accent4">
                    <a:lumMod val="10000"/>
                  </a:schemeClr>
                </a:solidFill>
              </a:rPr>
              <a:t> menu, choose </a:t>
            </a:r>
            <a:r>
              <a:rPr lang="en-US" altLang="ko-KR" sz="2400" dirty="0" err="1">
                <a:solidFill>
                  <a:schemeClr val="accent4">
                    <a:lumMod val="10000"/>
                  </a:schemeClr>
                </a:solidFill>
              </a:rPr>
              <a:t>ArcToolbox</a:t>
            </a:r>
            <a:r>
              <a:rPr lang="en-US" altLang="ko-KR" sz="2400" dirty="0">
                <a:solidFill>
                  <a:schemeClr val="accent4">
                    <a:lumMod val="10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chemeClr val="accent4">
                    <a:lumMod val="10000"/>
                  </a:schemeClr>
                </a:solidFill>
                <a:sym typeface="Wingdings" pitchFamily="2" charset="2"/>
              </a:rPr>
              <a:t></a:t>
            </a:r>
            <a:r>
              <a:rPr lang="en-US" altLang="ko-KR" sz="2400" dirty="0">
                <a:solidFill>
                  <a:schemeClr val="accent4">
                    <a:lumMod val="10000"/>
                  </a:schemeClr>
                </a:solidFill>
              </a:rPr>
              <a:t> choose 3D Analyst Tools </a:t>
            </a:r>
            <a:r>
              <a:rPr lang="en-US" altLang="ko-KR" sz="2400" dirty="0">
                <a:solidFill>
                  <a:schemeClr val="accent4">
                    <a:lumMod val="10000"/>
                  </a:schemeClr>
                </a:solidFill>
                <a:sym typeface="Wingdings" pitchFamily="2" charset="2"/>
              </a:rPr>
              <a:t></a:t>
            </a:r>
            <a:r>
              <a:rPr lang="en-US" altLang="ko-KR" sz="2400" dirty="0">
                <a:solidFill>
                  <a:schemeClr val="accent4">
                    <a:lumMod val="10000"/>
                  </a:schemeClr>
                </a:solidFill>
              </a:rPr>
              <a:t> Data Management </a:t>
            </a:r>
            <a:r>
              <a:rPr lang="en-US" altLang="ko-KR" sz="2400" dirty="0">
                <a:solidFill>
                  <a:schemeClr val="accent4">
                    <a:lumMod val="10000"/>
                  </a:schemeClr>
                </a:solidFill>
                <a:sym typeface="Wingdings" pitchFamily="2" charset="2"/>
              </a:rPr>
              <a:t></a:t>
            </a:r>
            <a:r>
              <a:rPr lang="en-US" altLang="ko-KR" sz="2400" dirty="0">
                <a:solidFill>
                  <a:schemeClr val="accent4">
                    <a:lumMod val="10000"/>
                  </a:schemeClr>
                </a:solidFill>
              </a:rPr>
              <a:t> TIN </a:t>
            </a:r>
            <a:r>
              <a:rPr lang="en-US" altLang="ko-KR" sz="2400" dirty="0">
                <a:solidFill>
                  <a:schemeClr val="accent4">
                    <a:lumMod val="10000"/>
                  </a:schemeClr>
                </a:solidFill>
                <a:sym typeface="Wingdings" pitchFamily="2" charset="2"/>
              </a:rPr>
              <a:t> </a:t>
            </a:r>
            <a:r>
              <a:rPr lang="en-US" altLang="ko-KR" sz="2400" dirty="0">
                <a:solidFill>
                  <a:schemeClr val="accent4">
                    <a:lumMod val="10000"/>
                  </a:schemeClr>
                </a:solidFill>
              </a:rPr>
              <a:t>Create TIN</a:t>
            </a:r>
            <a:endParaRPr lang="en-US" sz="2400" dirty="0">
              <a:solidFill>
                <a:schemeClr val="accent4">
                  <a:lumMod val="1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042" y="1628800"/>
            <a:ext cx="6353522" cy="4958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661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1520" y="188640"/>
            <a:ext cx="8784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buFont typeface="Arial" charset="0"/>
              <a:buChar char="•"/>
            </a:pPr>
            <a:r>
              <a:rPr lang="en-US" altLang="ko-KR" sz="2400" dirty="0">
                <a:solidFill>
                  <a:schemeClr val="accent4">
                    <a:lumMod val="10000"/>
                  </a:schemeClr>
                </a:solidFill>
              </a:rPr>
              <a:t>Name the Output.</a:t>
            </a:r>
          </a:p>
          <a:p>
            <a:pPr indent="-285750">
              <a:buFont typeface="Arial" charset="0"/>
              <a:buChar char="•"/>
            </a:pPr>
            <a:r>
              <a:rPr lang="en-US" altLang="ko-KR" sz="2400" dirty="0">
                <a:solidFill>
                  <a:schemeClr val="accent4">
                    <a:lumMod val="10000"/>
                  </a:schemeClr>
                </a:solidFill>
              </a:rPr>
              <a:t>Under ‘Output TIN’, browse to your personal folder and name it ‘tin’, under ‘Input Feature Class (optional)’, choose </a:t>
            </a:r>
            <a:r>
              <a:rPr lang="en-US" altLang="ko-KR" sz="2400" dirty="0" err="1">
                <a:solidFill>
                  <a:schemeClr val="accent4">
                    <a:lumMod val="10000"/>
                  </a:schemeClr>
                </a:solidFill>
              </a:rPr>
              <a:t>TIN_Points.shp</a:t>
            </a:r>
            <a:r>
              <a:rPr lang="en-US" altLang="ko-KR" sz="2400" dirty="0">
                <a:solidFill>
                  <a:schemeClr val="accent4">
                    <a:lumMod val="10000"/>
                  </a:schemeClr>
                </a:solidFill>
              </a:rPr>
              <a:t>, click OK</a:t>
            </a:r>
            <a:r>
              <a:rPr lang="en-US" altLang="ko-KR" dirty="0">
                <a:solidFill>
                  <a:schemeClr val="accent4">
                    <a:lumMod val="10000"/>
                  </a:schemeClr>
                </a:solidFill>
              </a:rPr>
              <a:t>.</a:t>
            </a:r>
          </a:p>
        </p:txBody>
      </p:sp>
      <p:pic>
        <p:nvPicPr>
          <p:cNvPr id="3" name="Picture 5"/>
          <p:cNvPicPr/>
          <p:nvPr/>
        </p:nvPicPr>
        <p:blipFill>
          <a:blip r:embed="rId2" cstate="print"/>
          <a:srcRect l="22888" t="12250" r="17616" b="17843"/>
          <a:stretch>
            <a:fillRect/>
          </a:stretch>
        </p:blipFill>
        <p:spPr bwMode="auto">
          <a:xfrm>
            <a:off x="1079612" y="1637473"/>
            <a:ext cx="6984776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538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Digital Elevation Models</a:t>
            </a:r>
            <a:endParaRPr 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25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1520" y="116632"/>
            <a:ext cx="87849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buFont typeface="Arial" charset="0"/>
              <a:buChar char="•"/>
            </a:pPr>
            <a:r>
              <a:rPr lang="en-US" altLang="ko-KR" sz="2400" dirty="0">
                <a:solidFill>
                  <a:schemeClr val="accent4">
                    <a:lumMod val="10000"/>
                  </a:schemeClr>
                </a:solidFill>
              </a:rPr>
              <a:t>Display the TIN. Right click the TIN layer </a:t>
            </a:r>
            <a:r>
              <a:rPr lang="en-US" altLang="ko-KR" sz="2400" dirty="0">
                <a:solidFill>
                  <a:schemeClr val="accent4">
                    <a:lumMod val="10000"/>
                  </a:schemeClr>
                </a:solidFill>
                <a:sym typeface="Wingdings" pitchFamily="2" charset="2"/>
              </a:rPr>
              <a:t></a:t>
            </a:r>
            <a:r>
              <a:rPr lang="en-US" altLang="ko-KR" sz="2400" dirty="0">
                <a:solidFill>
                  <a:schemeClr val="accent4">
                    <a:lumMod val="10000"/>
                  </a:schemeClr>
                </a:solidFill>
              </a:rPr>
              <a:t> Properties </a:t>
            </a:r>
            <a:r>
              <a:rPr lang="en-US" altLang="ko-KR" sz="2400" dirty="0">
                <a:solidFill>
                  <a:schemeClr val="accent4">
                    <a:lumMod val="10000"/>
                  </a:schemeClr>
                </a:solidFill>
                <a:sym typeface="Wingdings" pitchFamily="2" charset="2"/>
              </a:rPr>
              <a:t></a:t>
            </a:r>
            <a:r>
              <a:rPr lang="en-US" altLang="ko-KR" sz="2400" dirty="0">
                <a:solidFill>
                  <a:schemeClr val="accent4">
                    <a:lumMod val="10000"/>
                  </a:schemeClr>
                </a:solidFill>
              </a:rPr>
              <a:t> Base heights </a:t>
            </a:r>
            <a:r>
              <a:rPr lang="en-US" altLang="ko-KR" sz="2400" dirty="0">
                <a:solidFill>
                  <a:schemeClr val="accent4">
                    <a:lumMod val="10000"/>
                  </a:schemeClr>
                </a:solidFill>
                <a:sym typeface="Wingdings" pitchFamily="2" charset="2"/>
              </a:rPr>
              <a:t></a:t>
            </a:r>
            <a:r>
              <a:rPr lang="en-US" altLang="ko-KR" sz="2400" dirty="0">
                <a:solidFill>
                  <a:schemeClr val="accent4">
                    <a:lumMod val="10000"/>
                  </a:schemeClr>
                </a:solidFill>
              </a:rPr>
              <a:t> check “Floating on a custom surface:.” </a:t>
            </a:r>
          </a:p>
          <a:p>
            <a:pPr indent="-285750">
              <a:buFont typeface="Arial" charset="0"/>
              <a:buChar char="•"/>
            </a:pPr>
            <a:r>
              <a:rPr lang="en-US" altLang="ko-KR" sz="2400" dirty="0">
                <a:solidFill>
                  <a:schemeClr val="accent4">
                    <a:lumMod val="10000"/>
                  </a:schemeClr>
                </a:solidFill>
              </a:rPr>
              <a:t>Under “Elevation from features”, change this value to exaggerate elevation.</a:t>
            </a:r>
            <a:endParaRPr lang="ko-KR" altLang="en-US" sz="2400" dirty="0">
              <a:solidFill>
                <a:schemeClr val="accent4">
                  <a:lumMod val="1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1916832"/>
            <a:ext cx="7429552" cy="4693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03280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Questions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10000"/>
                  </a:schemeClr>
                </a:solidFill>
              </a:rPr>
              <a:t>Which color ramps do you think are effective for showing elevation? Which are ineffective?</a:t>
            </a:r>
          </a:p>
          <a:p>
            <a:r>
              <a:rPr lang="en-US" dirty="0">
                <a:solidFill>
                  <a:schemeClr val="accent4">
                    <a:lumMod val="10000"/>
                  </a:schemeClr>
                </a:solidFill>
              </a:rPr>
              <a:t>What are some aspects of the landscape, you can see more clearly in 3D than in 2D with a </a:t>
            </a:r>
            <a:r>
              <a:rPr lang="en-US" dirty="0" err="1">
                <a:solidFill>
                  <a:schemeClr val="accent4">
                    <a:lumMod val="10000"/>
                  </a:schemeClr>
                </a:solidFill>
              </a:rPr>
              <a:t>symbology</a:t>
            </a:r>
            <a:r>
              <a:rPr lang="en-US" dirty="0">
                <a:solidFill>
                  <a:schemeClr val="accent4">
                    <a:lumMod val="10000"/>
                  </a:schemeClr>
                </a:solidFill>
              </a:rPr>
              <a:t>?</a:t>
            </a:r>
          </a:p>
          <a:p>
            <a:r>
              <a:rPr lang="en-US" dirty="0">
                <a:solidFill>
                  <a:schemeClr val="accent4">
                    <a:lumMod val="10000"/>
                  </a:schemeClr>
                </a:solidFill>
              </a:rPr>
              <a:t>How does the TIN representation differ from a DEM?</a:t>
            </a:r>
          </a:p>
          <a:p>
            <a:r>
              <a:rPr lang="en-US" dirty="0"/>
              <a:t>In what situations would a DEM be better and in what situations might a TIN be better?</a:t>
            </a:r>
            <a:endParaRPr lang="en-US" dirty="0">
              <a:solidFill>
                <a:schemeClr val="accent4">
                  <a:lumMod val="10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990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Significance</a:t>
            </a:r>
            <a:endParaRPr 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10000"/>
                  </a:schemeClr>
                </a:solidFill>
              </a:rPr>
              <a:t>Surface representation is critically important to many applications in GIS, including hydrologic analysis, terrain analysis, and floodplain </a:t>
            </a:r>
            <a:r>
              <a:rPr lang="en-US" dirty="0" smtClean="0">
                <a:solidFill>
                  <a:schemeClr val="accent4">
                    <a:lumMod val="10000"/>
                  </a:schemeClr>
                </a:solidFill>
              </a:rPr>
              <a:t>analysis</a:t>
            </a:r>
          </a:p>
          <a:p>
            <a:endParaRPr lang="en-US" dirty="0">
              <a:solidFill>
                <a:schemeClr val="accent4">
                  <a:lumMod val="10000"/>
                </a:schemeClr>
              </a:solidFill>
            </a:endParaRPr>
          </a:p>
          <a:p>
            <a:r>
              <a:rPr lang="en-US" dirty="0">
                <a:solidFill>
                  <a:schemeClr val="accent4">
                    <a:lumMod val="10000"/>
                  </a:schemeClr>
                </a:solidFill>
              </a:rPr>
              <a:t>There are many ways to represent surfaces. In this tutorial, we will focus on 3D extrusion and </a:t>
            </a:r>
            <a:r>
              <a:rPr lang="en-US" dirty="0" err="1">
                <a:solidFill>
                  <a:schemeClr val="accent4">
                    <a:lumMod val="10000"/>
                  </a:schemeClr>
                </a:solidFill>
              </a:rPr>
              <a:t>symbologies</a:t>
            </a:r>
            <a:r>
              <a:rPr lang="en-US" dirty="0">
                <a:solidFill>
                  <a:schemeClr val="accent4">
                    <a:lumMod val="10000"/>
                  </a:schemeClr>
                </a:solidFill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887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 vs. TIN</a:t>
            </a:r>
            <a:endParaRPr 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66900" y="1598133"/>
            <a:ext cx="4261084" cy="3600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accent4">
                    <a:lumMod val="10000"/>
                  </a:schemeClr>
                </a:solidFill>
              </a:rPr>
              <a:t>Digital Elevation Model (DEM):</a:t>
            </a:r>
          </a:p>
          <a:p>
            <a:endParaRPr lang="en-US" altLang="zh-CN" sz="2400" dirty="0">
              <a:solidFill>
                <a:schemeClr val="accent4">
                  <a:lumMod val="10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accent4">
                    <a:lumMod val="10000"/>
                  </a:schemeClr>
                </a:solidFill>
              </a:rPr>
              <a:t>Constructed by a </a:t>
            </a:r>
            <a:r>
              <a:rPr lang="en-US" altLang="zh-CN" sz="2400" dirty="0" smtClean="0">
                <a:solidFill>
                  <a:schemeClr val="accent4">
                    <a:lumMod val="10000"/>
                  </a:schemeClr>
                </a:solidFill>
              </a:rPr>
              <a:t>matrix of </a:t>
            </a:r>
            <a:r>
              <a:rPr lang="en-US" altLang="zh-CN" sz="2400" dirty="0">
                <a:solidFill>
                  <a:schemeClr val="accent4">
                    <a:lumMod val="10000"/>
                  </a:schemeClr>
                </a:solidFill>
              </a:rPr>
              <a:t>rows and columns</a:t>
            </a:r>
          </a:p>
          <a:p>
            <a:endParaRPr lang="en-US" altLang="zh-CN" sz="2400" dirty="0">
              <a:solidFill>
                <a:schemeClr val="accent4">
                  <a:lumMod val="10000"/>
                </a:schemeClr>
              </a:solidFill>
            </a:endParaRPr>
          </a:p>
          <a:p>
            <a:r>
              <a:rPr lang="en-US" altLang="zh-CN" sz="2400" dirty="0">
                <a:solidFill>
                  <a:schemeClr val="accent4">
                    <a:lumMod val="10000"/>
                  </a:schemeClr>
                </a:solidFill>
              </a:rPr>
              <a:t>Each cell in the </a:t>
            </a:r>
            <a:r>
              <a:rPr lang="en-US" altLang="zh-CN" sz="2400" dirty="0" smtClean="0">
                <a:solidFill>
                  <a:schemeClr val="accent4">
                    <a:lumMod val="10000"/>
                  </a:schemeClr>
                </a:solidFill>
              </a:rPr>
              <a:t>matrix corresponds </a:t>
            </a:r>
            <a:r>
              <a:rPr lang="en-US" altLang="zh-CN" sz="2400" dirty="0">
                <a:solidFill>
                  <a:schemeClr val="accent4">
                    <a:lumMod val="10000"/>
                  </a:schemeClr>
                </a:solidFill>
              </a:rPr>
              <a:t>to x, </a:t>
            </a:r>
            <a:r>
              <a:rPr lang="en-US" altLang="zh-CN" sz="2400" dirty="0" smtClean="0">
                <a:solidFill>
                  <a:schemeClr val="accent4">
                    <a:lumMod val="10000"/>
                  </a:schemeClr>
                </a:solidFill>
              </a:rPr>
              <a:t>y coordinates </a:t>
            </a:r>
            <a:r>
              <a:rPr lang="en-US" altLang="zh-CN" sz="2400" dirty="0">
                <a:solidFill>
                  <a:schemeClr val="accent4">
                    <a:lumMod val="10000"/>
                  </a:schemeClr>
                </a:solidFill>
              </a:rPr>
              <a:t>and </a:t>
            </a:r>
            <a:r>
              <a:rPr lang="en-US" altLang="zh-CN" sz="2400" dirty="0" smtClean="0">
                <a:solidFill>
                  <a:schemeClr val="accent4">
                    <a:lumMod val="10000"/>
                  </a:schemeClr>
                </a:solidFill>
              </a:rPr>
              <a:t>contains a </a:t>
            </a:r>
            <a:r>
              <a:rPr lang="en-US" altLang="zh-CN" sz="2400" dirty="0">
                <a:solidFill>
                  <a:schemeClr val="accent4">
                    <a:lumMod val="10000"/>
                  </a:schemeClr>
                </a:solidFill>
              </a:rPr>
              <a:t>z (elevation) value.</a:t>
            </a:r>
          </a:p>
          <a:p>
            <a:pPr>
              <a:spcBef>
                <a:spcPct val="50000"/>
              </a:spcBef>
            </a:pPr>
            <a:endParaRPr lang="zh-CN" altLang="en-US" sz="2400" dirty="0">
              <a:solidFill>
                <a:schemeClr val="accent4">
                  <a:lumMod val="10000"/>
                </a:schemeClr>
              </a:solidFill>
              <a:latin typeface="Arial" charset="0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4633306"/>
            <a:ext cx="3024336" cy="2144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4603458" y="1598133"/>
            <a:ext cx="454054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chemeClr val="accent4">
                    <a:lumMod val="10000"/>
                  </a:schemeClr>
                </a:solidFill>
              </a:rPr>
              <a:t>Triangulated Irregular Network (TIN): </a:t>
            </a:r>
          </a:p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chemeClr val="accent4">
                    <a:lumMod val="10000"/>
                  </a:schemeClr>
                </a:solidFill>
              </a:rPr>
              <a:t>Constructed by a set of adjacent, non-overlapping triangles.</a:t>
            </a:r>
          </a:p>
          <a:p>
            <a:pPr>
              <a:spcBef>
                <a:spcPct val="50000"/>
              </a:spcBef>
            </a:pPr>
            <a:r>
              <a:rPr lang="en-US" altLang="zh-CN" sz="2400" dirty="0">
                <a:solidFill>
                  <a:schemeClr val="accent4">
                    <a:lumMod val="10000"/>
                  </a:schemeClr>
                </a:solidFill>
              </a:rPr>
              <a:t>Computed from irregularly </a:t>
            </a:r>
            <a:r>
              <a:rPr lang="en-US" altLang="zh-CN" sz="2400" dirty="0" smtClean="0">
                <a:solidFill>
                  <a:schemeClr val="accent4">
                    <a:lumMod val="10000"/>
                  </a:schemeClr>
                </a:solidFill>
              </a:rPr>
              <a:t>Spaced </a:t>
            </a:r>
            <a:r>
              <a:rPr lang="en-US" altLang="zh-CN" sz="2400" dirty="0">
                <a:solidFill>
                  <a:schemeClr val="accent4">
                    <a:lumMod val="10000"/>
                  </a:schemeClr>
                </a:solidFill>
              </a:rPr>
              <a:t>points with x, y coordinates and z (elevation) values. </a:t>
            </a:r>
            <a:endParaRPr lang="zh-CN" altLang="en-US" sz="2400" dirty="0">
              <a:solidFill>
                <a:schemeClr val="accent4">
                  <a:lumMod val="10000"/>
                </a:schemeClr>
              </a:solidFill>
            </a:endParaRP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42176" y="4641756"/>
            <a:ext cx="3063106" cy="214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91336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10000"/>
                  </a:schemeClr>
                </a:solidFill>
              </a:rPr>
              <a:t>The DEM in the data folder is from the Finger Lakes region of NY state.</a:t>
            </a:r>
          </a:p>
          <a:p>
            <a:endParaRPr lang="en-US" dirty="0" smtClean="0"/>
          </a:p>
          <a:p>
            <a:r>
              <a:rPr lang="en-US" dirty="0">
                <a:solidFill>
                  <a:schemeClr val="accent4">
                    <a:lumMod val="10000"/>
                  </a:schemeClr>
                </a:solidFill>
              </a:rPr>
              <a:t>DEM data can be downloaded from the USGS National Elevation Dataset and is in the Geographic Coordinate System.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699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 DEM</a:t>
            </a:r>
            <a:endParaRPr lang="en-US" dirty="0"/>
          </a:p>
        </p:txBody>
      </p:sp>
      <p:sp>
        <p:nvSpPr>
          <p:cNvPr id="4" name="矩形 3"/>
          <p:cNvSpPr/>
          <p:nvPr/>
        </p:nvSpPr>
        <p:spPr>
          <a:xfrm>
            <a:off x="611560" y="1628800"/>
            <a:ext cx="78488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>
                    <a:lumMod val="10000"/>
                  </a:schemeClr>
                </a:solidFill>
              </a:rPr>
              <a:t>Go to the New York GIS clearing house website:  </a:t>
            </a:r>
            <a:r>
              <a:rPr lang="en-US" sz="2400" dirty="0">
                <a:solidFill>
                  <a:schemeClr val="accent4">
                    <a:lumMod val="10000"/>
                  </a:schemeClr>
                </a:solidFill>
                <a:hlinkClick r:id="rId2"/>
              </a:rPr>
              <a:t>http://gis.ny.gov</a:t>
            </a:r>
            <a:r>
              <a:rPr lang="en-US" sz="2400" dirty="0">
                <a:solidFill>
                  <a:schemeClr val="accent4">
                    <a:lumMod val="10000"/>
                  </a:schemeClr>
                </a:solidFill>
              </a:rPr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>
                    <a:lumMod val="10000"/>
                  </a:schemeClr>
                </a:solidFill>
              </a:rPr>
              <a:t>Click on the NYS Elevation Data link</a:t>
            </a:r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863588" y="2941068"/>
            <a:ext cx="7596844" cy="3728291"/>
            <a:chOff x="42863" y="1773238"/>
            <a:chExt cx="8204200" cy="4876800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63" y="1773238"/>
              <a:ext cx="8204200" cy="4876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ectangle 2"/>
            <p:cNvSpPr/>
            <p:nvPr/>
          </p:nvSpPr>
          <p:spPr>
            <a:xfrm>
              <a:off x="4356100" y="3716338"/>
              <a:ext cx="1079500" cy="217487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31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3528" y="173831"/>
            <a:ext cx="52164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2400" dirty="0">
                <a:solidFill>
                  <a:schemeClr val="accent4">
                    <a:lumMod val="10000"/>
                  </a:schemeClr>
                </a:solidFill>
              </a:rPr>
              <a:t>Click on the “CUGIR Elevation Data” link</a:t>
            </a:r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323528" y="1196752"/>
            <a:ext cx="8422580" cy="5020816"/>
            <a:chOff x="469900" y="990600"/>
            <a:chExt cx="8204200" cy="4876800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900" y="990600"/>
              <a:ext cx="8204200" cy="4876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Rectangle 1"/>
            <p:cNvSpPr/>
            <p:nvPr/>
          </p:nvSpPr>
          <p:spPr>
            <a:xfrm>
              <a:off x="1331913" y="4581525"/>
              <a:ext cx="1944687" cy="431800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9554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5536" y="188640"/>
            <a:ext cx="79208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2400" dirty="0">
                <a:solidFill>
                  <a:schemeClr val="accent4">
                    <a:lumMod val="10000"/>
                  </a:schemeClr>
                </a:solidFill>
              </a:rPr>
              <a:t>Click on the “Elevation” Link, this will navigate you to a list of dataset available for different cities in NY</a:t>
            </a: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07950" y="1125538"/>
            <a:ext cx="6264275" cy="4175125"/>
            <a:chOff x="469900" y="1216025"/>
            <a:chExt cx="8204200" cy="4876800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900" y="1216025"/>
              <a:ext cx="8204200" cy="4876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Rectangle 1"/>
            <p:cNvSpPr/>
            <p:nvPr/>
          </p:nvSpPr>
          <p:spPr>
            <a:xfrm>
              <a:off x="2195568" y="3213102"/>
              <a:ext cx="935603" cy="287417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0" r="17674"/>
          <a:stretch>
            <a:fillRect/>
          </a:stretch>
        </p:blipFill>
        <p:spPr bwMode="auto">
          <a:xfrm>
            <a:off x="4773613" y="2947988"/>
            <a:ext cx="4370387" cy="3935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17566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中性">
  <a:themeElements>
    <a:clrScheme name="中性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中性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中性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224</TotalTime>
  <Words>848</Words>
  <Application>Microsoft Office PowerPoint</Application>
  <PresentationFormat>On-screen Show (4:3)</PresentationFormat>
  <Paragraphs>83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宋体</vt:lpstr>
      <vt:lpstr>Arial</vt:lpstr>
      <vt:lpstr>Calibri</vt:lpstr>
      <vt:lpstr>HY얕은샘물M</vt:lpstr>
      <vt:lpstr>华文仿宋</vt:lpstr>
      <vt:lpstr>Times New Roman</vt:lpstr>
      <vt:lpstr>Tw Cen MT</vt:lpstr>
      <vt:lpstr>Wingdings</vt:lpstr>
      <vt:lpstr>Wingdings 2</vt:lpstr>
      <vt:lpstr>中性</vt:lpstr>
      <vt:lpstr>Lab 7: DEMS AND TIN</vt:lpstr>
      <vt:lpstr>Learning Objectives</vt:lpstr>
      <vt:lpstr>DEMS</vt:lpstr>
      <vt:lpstr>Significance</vt:lpstr>
      <vt:lpstr>DEM vs. TIN</vt:lpstr>
      <vt:lpstr>Data</vt:lpstr>
      <vt:lpstr>Download DEM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TIN</vt:lpstr>
      <vt:lpstr>Significance</vt:lpstr>
      <vt:lpstr>Data</vt:lpstr>
      <vt:lpstr>PowerPoint Presentation</vt:lpstr>
      <vt:lpstr>PowerPoint Presentation</vt:lpstr>
      <vt:lpstr>PowerPoint Presentation</vt:lpstr>
      <vt:lpstr>PowerPoint Presentation</vt:lpstr>
      <vt:lpstr>Practice Questions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7: DEMS AND TIN</dc:title>
  <dc:creator>JXY</dc:creator>
  <cp:lastModifiedBy>Erenler, Muhammed</cp:lastModifiedBy>
  <cp:revision>73</cp:revision>
  <dcterms:created xsi:type="dcterms:W3CDTF">2015-03-20T01:48:40Z</dcterms:created>
  <dcterms:modified xsi:type="dcterms:W3CDTF">2015-03-26T17:29:48Z</dcterms:modified>
</cp:coreProperties>
</file>